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97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35726F-7445-4038-9FAC-4112A5F2E72B}" type="datetimeFigureOut">
              <a:rPr lang="en-US"/>
              <a:t>06-Aug-23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F2DBCB-A38D-4662-B7A4-5939857B11EF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06/08/2023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" TargetMode="External"/><Relationship Id="rId2" Type="http://schemas.openxmlformats.org/officeDocument/2006/relationships/hyperlink" Target="https://github.com/Insper/robotica-computac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office.com/r/kTZh8Cikjj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insper.github.io/robotica-computacional/guias-infra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newseurope.com/news/uv-laden-disinfection-robots-clean-hospitals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list=PL6wMum5UsYvYpbhQALOcbhzXYTt3qnzqA&amp;time_continue=75&amp;v=VgJGT0nId98&amp;feature=emb_title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R4IDa3EXvMc?t=38" TargetMode="Externa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Atividade: Comportamento autônomo</a:t>
            </a:r>
          </a:p>
        </p:txBody>
      </p:sp>
      <p:pic>
        <p:nvPicPr>
          <p:cNvPr id="343881673" name="Imagem 343881672" descr="Código QR&#10;&#10;Descrição gerada automaticament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1997" name="Text Placeholder 3">
            <a:extLst>
              <a:ext uri="{FF2B5EF4-FFF2-40B4-BE49-F238E27FC236}">
                <a16:creationId xmlns:a16="http://schemas.microsoft.com/office/drawing/2014/main" id="{216C641C-1AF4-AC9E-8C5B-E17B75C1FB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Básico de visão e ROS</a:t>
            </a:r>
            <a:endParaRPr lang="en-US" sz="1900"/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APS - Verificação do aprendizado</a:t>
            </a:r>
            <a:endParaRPr lang="en-US" sz="1900"/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PI (Visão)</a:t>
            </a:r>
            <a:endParaRPr lang="en-US" sz="1900"/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Projeto: missão robótica</a:t>
            </a:r>
            <a:endParaRPr lang="en-US" sz="1900"/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/>
              <a:t>PF (ROS)</a:t>
            </a:r>
            <a:endParaRPr lang="en-US"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977169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Visão geral do semestre</a:t>
            </a:r>
            <a:endParaRPr/>
          </a:p>
        </p:txBody>
      </p:sp>
      <p:sp>
        <p:nvSpPr>
          <p:cNvPr id="1258601303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4338319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7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algn="ctr">
              <a:defRPr/>
            </a:pPr>
            <a:r>
              <a:t>(mostrar na página)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Combinando recursos (tutoriais, códigos de exemplo, etc)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Atividades</a:t>
            </a:r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Atividades de sala (desafios após alguma expositiva, completar um roteiro guiado, não obrigatórias mas úteis para aprender)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APS (atividade focada em praticar algum conceito já visto em sala)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  <a:p>
            <a:pPr marL="283879" indent="-283879">
              <a:buFont typeface="Arial"/>
              <a:buChar char="•"/>
              <a:defRPr/>
            </a:pPr>
            <a:r>
              <a:t>Projeto</a:t>
            </a:r>
          </a:p>
          <a:p>
            <a:pPr marL="283879" indent="-283879">
              <a:buFont typeface="Arial"/>
              <a:buChar char="•"/>
              <a:defRPr/>
            </a:pPr>
            <a:endParaRPr/>
          </a:p>
        </p:txBody>
      </p:sp>
      <p:sp>
        <p:nvSpPr>
          <p:cNvPr id="1972710768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42515648" name="Imagem 14251564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54668" y="3863889"/>
            <a:ext cx="4834662" cy="2911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75000" lnSpcReduction="20000"/>
          </a:bodyPr>
          <a:lstStyle/>
          <a:p>
            <a:pPr marL="394023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Avaliação</a:t>
            </a:r>
            <a:r>
              <a:rPr lang="en-US" sz="2000" dirty="0"/>
              <a:t> OpenCV (ACV) </a:t>
            </a:r>
            <a:r>
              <a:rPr lang="en-US" sz="1600" dirty="0"/>
              <a:t>(20%)</a:t>
            </a:r>
          </a:p>
          <a:p>
            <a:pPr marL="11369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dirty="0"/>
              <a:t>Maximo entre:</a:t>
            </a:r>
          </a:p>
          <a:p>
            <a:pPr marL="1537023" lvl="2" indent="-394023">
              <a:lnSpc>
                <a:spcPct val="150000"/>
              </a:lnSpc>
              <a:defRPr/>
            </a:pPr>
            <a:r>
              <a:rPr lang="en-US" sz="1600" dirty="0"/>
              <a:t>02/10 ou</a:t>
            </a:r>
          </a:p>
          <a:p>
            <a:pPr marL="1537023" lvl="2" indent="-394023">
              <a:lnSpc>
                <a:spcPct val="150000"/>
              </a:lnSpc>
              <a:defRPr/>
            </a:pPr>
            <a:r>
              <a:rPr lang="pt-BR" sz="1600" dirty="0"/>
              <a:t>Substitutiva</a:t>
            </a:r>
            <a:r>
              <a:rPr lang="en-US" sz="1600" dirty="0"/>
              <a:t> (SCV)</a:t>
            </a:r>
          </a:p>
          <a:p>
            <a:pPr marL="1994223" lvl="3" indent="-394023">
              <a:lnSpc>
                <a:spcPct val="150000"/>
              </a:lnSpc>
              <a:defRPr/>
            </a:pPr>
            <a:r>
              <a:rPr lang="en-US" sz="1600" dirty="0"/>
              <a:t>Semana de </a:t>
            </a:r>
            <a:r>
              <a:rPr lang="pt-BR" sz="1600" dirty="0"/>
              <a:t>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Prova Final - ROS (PF) </a:t>
            </a:r>
            <a:r>
              <a:rPr lang="pt-BR" sz="1600" dirty="0"/>
              <a:t>(25%)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Semana de prova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Projeto </a:t>
            </a:r>
            <a:r>
              <a:rPr lang="pt-BR" sz="1600" dirty="0"/>
              <a:t>(40%)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grupos, usará obrigatoriamente robô real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APS </a:t>
            </a:r>
            <a:r>
              <a:rPr lang="pt-BR" sz="1600" dirty="0"/>
              <a:t>(15%)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Em duplas</a:t>
            </a:r>
          </a:p>
          <a:p>
            <a:pPr marL="394023" lvl="0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Bônus </a:t>
            </a:r>
            <a:r>
              <a:rPr lang="pt-BR" sz="1400" dirty="0"/>
              <a:t>(até 1,0)</a:t>
            </a:r>
            <a:endParaRPr lang="pt-BR" sz="2000" dirty="0"/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Individual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r>
              <a:rPr lang="pt-BR" sz="2000" dirty="0"/>
              <a:t>Só aplica se média final for maior que 5</a:t>
            </a:r>
          </a:p>
          <a:p>
            <a:pPr marL="794073" lvl="1" indent="-394023">
              <a:lnSpc>
                <a:spcPct val="150000"/>
              </a:lnSpc>
              <a:buFont typeface="Arial"/>
              <a:buChar char="•"/>
              <a:defRPr/>
            </a:pPr>
            <a:endParaRPr lang="en-US" sz="2000" dirty="0"/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dirty="0">
                <a:solidFill>
                  <a:srgbClr val="C00000"/>
                </a:solidFill>
              </a:rPr>
              <a:t>Critérios completos na página da disciplina</a:t>
            </a:r>
            <a:endParaRPr lang="pt-BR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APS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pt-BR" dirty="0"/>
              <a:t>Precisa ter 100% das APS. </a:t>
            </a:r>
            <a:r>
              <a:rPr lang="pt-BR" sz="1800" b="0" i="0" u="none" strike="noStrike" cap="none" spc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Se não entregar todas as APS reprova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Cada entrega atrasada diminui 0,1 da nota de APS</a:t>
            </a:r>
          </a:p>
          <a:p>
            <a:pPr marL="285750" indent="-285750">
              <a:buFont typeface="Arial"/>
              <a:buChar char="•"/>
              <a:defRPr/>
            </a:pPr>
            <a:endParaRPr lang="pt-BR" dirty="0"/>
          </a:p>
          <a:p>
            <a:pPr marL="285750" indent="-285750">
              <a:buFont typeface="Arial"/>
              <a:buChar char="•"/>
              <a:defRPr/>
            </a:pPr>
            <a:r>
              <a:rPr lang="pt-BR" dirty="0"/>
              <a:t>4 APS, cada uma exigindo ~4 horas de trabalho</a:t>
            </a:r>
            <a:endParaRPr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372418806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648808571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595034959" name="CaixaDeTexto 595034958"/>
          <p:cNvSpPr txBox="1"/>
          <p:nvPr/>
        </p:nvSpPr>
        <p:spPr bwMode="auto">
          <a:xfrm>
            <a:off x="963466" y="2444149"/>
            <a:ext cx="4072389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Ubuntu 20.04</a:t>
            </a:r>
          </a:p>
          <a:p>
            <a:pPr marL="283879" indent="-283879">
              <a:buFont typeface="Arial"/>
              <a:buChar char="•"/>
              <a:defRPr/>
            </a:pPr>
            <a:r>
              <a:t>ROS versão 1</a:t>
            </a:r>
          </a:p>
          <a:p>
            <a:pPr marL="283879" indent="-283879">
              <a:buFont typeface="Arial"/>
              <a:buChar char="•"/>
              <a:defRPr/>
            </a:pPr>
            <a:r>
              <a:t>Python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t>Sensores: </a:t>
            </a:r>
          </a:p>
          <a:p>
            <a:pPr lvl="1">
              <a:defRPr/>
            </a:pPr>
            <a:r>
              <a:t>câmera, radar, bumper</a:t>
            </a:r>
          </a:p>
          <a:p>
            <a:pPr lvl="1">
              <a:defRPr/>
            </a:pPr>
            <a:r>
              <a:t>odometria</a:t>
            </a:r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dirty="0"/>
              <a:t>No </a:t>
            </a:r>
            <a:r>
              <a:rPr lang="en-US" b="1" dirty="0" err="1"/>
              <a:t>geral</a:t>
            </a:r>
            <a:r>
              <a:rPr lang="en-US" b="1" dirty="0"/>
              <a:t>: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SEG 15:45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TER/QUI 15:45 </a:t>
            </a:r>
          </a:p>
          <a:p>
            <a:pPr marL="685800" lvl="1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 err="1"/>
              <a:t>metade</a:t>
            </a:r>
            <a:r>
              <a:rPr lang="en-US" dirty="0"/>
              <a:t> da </a:t>
            </a:r>
            <a:r>
              <a:rPr lang="en-US" dirty="0" err="1"/>
              <a:t>turma</a:t>
            </a:r>
            <a:r>
              <a:rPr lang="en-US" dirty="0"/>
              <a:t>, </a:t>
            </a:r>
            <a:r>
              <a:rPr lang="en-US" dirty="0" err="1"/>
              <a:t>preferência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usar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robôs</a:t>
            </a:r>
            <a:r>
              <a:rPr lang="en-US" dirty="0"/>
              <a:t> reais</a:t>
            </a: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dirty="0"/>
              <a:t>TER/QUI 18:00 </a:t>
            </a:r>
            <a:r>
              <a:rPr lang="en-US" dirty="0" err="1"/>
              <a:t>atendimento</a:t>
            </a:r>
            <a:endParaRPr dirty="0"/>
          </a:p>
          <a:p>
            <a:pPr>
              <a:defRPr/>
            </a:pPr>
            <a:endParaRPr dirty="0"/>
          </a:p>
          <a:p>
            <a:pPr>
              <a:defRPr/>
            </a:pPr>
            <a:r>
              <a:rPr lang="en-US" b="1" dirty="0" err="1"/>
              <a:t>Repositório</a:t>
            </a:r>
            <a:r>
              <a:rPr lang="en-US" b="1" dirty="0"/>
              <a:t> da </a:t>
            </a:r>
            <a:r>
              <a:rPr lang="en-US" b="1" dirty="0" err="1"/>
              <a:t>disciplina</a:t>
            </a:r>
            <a:r>
              <a:rPr lang="en-US" b="1" dirty="0"/>
              <a:t>:</a:t>
            </a:r>
          </a:p>
          <a:p>
            <a:pPr>
              <a:defRPr/>
            </a:pPr>
            <a:endParaRPr b="1" dirty="0"/>
          </a:p>
          <a:p>
            <a:pPr marL="283879" indent="-283879">
              <a:buFont typeface="Arial"/>
              <a:buChar char="•"/>
              <a:defRPr/>
            </a:pPr>
            <a:r>
              <a:rPr lang="en-US" u="sng" dirty="0">
                <a:hlinkClick r:id="rId2" tooltip="https://github.com/Insper/robotica-computacional"/>
              </a:rPr>
              <a:t>https://github.com/Insper/robotica-computacional</a:t>
            </a:r>
            <a:endParaRPr dirty="0"/>
          </a:p>
          <a:p>
            <a:pPr marL="283879" indent="-283879">
              <a:buFont typeface="Arial"/>
              <a:buChar char="•"/>
              <a:defRPr/>
            </a:pPr>
            <a:r>
              <a:rPr lang="en-US" u="sng" dirty="0">
                <a:solidFill>
                  <a:schemeClr val="hlink"/>
                </a:solidFill>
                <a:hlinkClick r:id="rId3" tooltip="https://insper.github.io/robotica-computacional"/>
              </a:rPr>
              <a:t>https://insper.github.io/robotica-computacional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 err="1"/>
              <a:t>Escolha</a:t>
            </a:r>
            <a:r>
              <a:rPr lang="en-US" b="1" dirty="0"/>
              <a:t> de </a:t>
            </a:r>
            <a:r>
              <a:rPr lang="en-US" b="1" dirty="0" err="1"/>
              <a:t>turma</a:t>
            </a:r>
            <a:r>
              <a:rPr lang="en-US" b="1" dirty="0"/>
              <a:t>:</a:t>
            </a:r>
          </a:p>
          <a:p>
            <a:pPr>
              <a:defRPr/>
            </a:pPr>
            <a:endParaRPr lang="en-US" dirty="0"/>
          </a:p>
          <a:p>
            <a:pPr marL="283879" indent="-283879">
              <a:buFont typeface="Arial"/>
              <a:buChar char="•"/>
              <a:defRPr/>
            </a:pPr>
            <a:r>
              <a:rPr lang="en-US" b="1" u="sng" dirty="0">
                <a:hlinkClick r:id="rId4" tooltip="https://forms.office.com/r/UQqCkDbWvy"/>
              </a:rPr>
              <a:t>https://forms.office.com/r/kTZh8Cikjj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Nossos equipamentos</a:t>
            </a:r>
            <a:endParaRPr/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Linux ROS (Robot Operating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t>Turtlebot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sz="180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/>
          </a:p>
          <a:p>
            <a:pPr algn="l">
              <a:lnSpc>
                <a:spcPct val="150000"/>
              </a:lnSpc>
              <a:defRPr/>
            </a:pPr>
            <a:endParaRPr b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t>Turtlebot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t>Permite testar seus programas</a:t>
            </a:r>
          </a:p>
          <a:p>
            <a:pPr>
              <a:defRPr/>
            </a:pPr>
            <a:r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1332705" name="Title 1"/>
          <p:cNvSpPr>
            <a:spLocks noGrp="1"/>
          </p:cNvSpPr>
          <p:nvPr>
            <p:ph type="title"/>
          </p:nvPr>
        </p:nvSpPr>
        <p:spPr bwMode="auto">
          <a:xfrm>
            <a:off x="457200" y="1570459"/>
            <a:ext cx="8229600" cy="619122"/>
          </a:xfrm>
        </p:spPr>
        <p:txBody>
          <a:bodyPr/>
          <a:lstStyle/>
          <a:p>
            <a:pPr algn="ctr">
              <a:defRPr/>
            </a:pPr>
            <a:r>
              <a:rPr lang="en-US"/>
              <a:t>Atividade: início da Infra do curso</a:t>
            </a:r>
          </a:p>
        </p:txBody>
      </p:sp>
      <p:sp>
        <p:nvSpPr>
          <p:cNvPr id="135869750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29230525" name="CaixaDeTexto 1929230524"/>
          <p:cNvSpPr txBox="1"/>
          <p:nvPr/>
        </p:nvSpPr>
        <p:spPr bwMode="auto">
          <a:xfrm>
            <a:off x="457200" y="2765057"/>
            <a:ext cx="8870865" cy="3385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Ler </a:t>
            </a:r>
            <a:r>
              <a:rPr lang="en-US" b="0" i="0" u="sng" strike="noStrike" cap="none" spc="0">
                <a:solidFill>
                  <a:schemeClr val="tx1"/>
                </a:solidFill>
                <a:latin typeface="Verdana"/>
                <a:cs typeface="Verdana"/>
                <a:hlinkClick r:id="rId2" tooltip="https://insper.github.io/robotica-computacional/guias-infra/"/>
              </a:rPr>
              <a:t>https://insper.github.io/robotica-computacional/guias-infra/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Pegue um SSD </a:t>
            </a:r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r>
              <a:rPr b="0"/>
              <a:t>Inicie o guia de Linux</a:t>
            </a:r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ctr">
              <a:lnSpc>
                <a:spcPct val="150000"/>
              </a:lnSpc>
              <a:defRPr/>
            </a:pPr>
            <a:r>
              <a:rPr b="0">
                <a:solidFill>
                  <a:schemeClr val="accent2"/>
                </a:solidFill>
              </a:rPr>
              <a:t>Atenção para as datas e condições colocadas no guia acima!</a:t>
            </a:r>
            <a:endParaRPr b="0"/>
          </a:p>
          <a:p>
            <a:pPr marL="741079" lvl="1" indent="-283879" algn="l">
              <a:lnSpc>
                <a:spcPct val="150000"/>
              </a:lnSpc>
              <a:buAutoNum type="arabicPeriod"/>
              <a:defRPr/>
            </a:pPr>
            <a:endParaRPr b="0"/>
          </a:p>
          <a:p>
            <a:pPr lvl="1" algn="l">
              <a:lnSpc>
                <a:spcPct val="150000"/>
              </a:lnSpc>
              <a:defRPr/>
            </a:pPr>
            <a:endParaRPr b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NORVIG, P. ; RUSSELL, S. </a:t>
            </a:r>
            <a:r>
              <a:rPr lang="pt-BR" sz="2400" b="1"/>
              <a:t>Inteligência Artificial.</a:t>
            </a:r>
            <a:r>
              <a:rPr lang="pt-BR"/>
              <a:t> </a:t>
            </a:r>
            <a:r>
              <a:rPr lang="en-US"/>
              <a:t>3. ed. Campus Elsevier, 2013.</a:t>
            </a:r>
            <a:endParaRPr/>
          </a:p>
          <a:p>
            <a:pPr lvl="0">
              <a:defRPr/>
            </a:pPr>
            <a:r>
              <a:rPr lang="en-US"/>
              <a:t>SIEGWART, R. ; NOURBAKHSH, I. R. ; SCARAMUZZA, D. </a:t>
            </a:r>
            <a:r>
              <a:rPr lang="en-US" sz="2400" b="1"/>
              <a:t>Introduction to Autonomous Mobile Robots. </a:t>
            </a:r>
            <a:r>
              <a:rPr lang="en-US"/>
              <a:t>2. ed. MIT Press, 2011</a:t>
            </a:r>
            <a:endParaRPr/>
          </a:p>
          <a:p>
            <a:pPr lvl="0">
              <a:defRPr/>
            </a:pPr>
            <a:r>
              <a:rPr lang="en-US"/>
              <a:t>SZELISKI, R. </a:t>
            </a:r>
            <a:r>
              <a:rPr lang="en-US" sz="2400" b="1"/>
              <a:t>Computer Vision: Algorithms and Applications</a:t>
            </a:r>
            <a:r>
              <a:rPr lang="en-US"/>
              <a:t>. Springer, 2011.</a:t>
            </a:r>
            <a:endParaRPr/>
          </a:p>
          <a:p>
            <a:pPr lvl="0">
              <a:defRPr/>
            </a:pPr>
            <a:r>
              <a:rPr lang="en-US"/>
              <a:t>INGRAND, F.; GHALLAB, M. </a:t>
            </a:r>
            <a:r>
              <a:rPr lang="en-US" sz="2400" b="1"/>
              <a:t>Deliberation for autonomous robots: a survey</a:t>
            </a:r>
            <a:r>
              <a:rPr lang="en-US"/>
              <a:t>. </a:t>
            </a:r>
            <a:r>
              <a:rPr lang="pt-BR"/>
              <a:t>Artificial Intelligence, v. 247, p. 10 – 44, 2017. Disponível em &lt; </a:t>
            </a:r>
            <a:r>
              <a:rPr lang="pt-BR" u="sng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/>
              <a:t>  &gt;. Acesso em 11 Ago 2018.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KAEHLER, A. ; BRADSKI, G. Learning OpenCV: Computer Vision in C++ with the OpenCV Library. 2. ed. O'Reilly Media, 2015</a:t>
            </a:r>
            <a:endParaRPr/>
          </a:p>
          <a:p>
            <a:pPr lvl="0">
              <a:defRPr/>
            </a:pPr>
            <a:r>
              <a:rPr lang="en-US"/>
              <a:t>O'KANE, J. A Gentle Introduction to ROS. CreateSpace Publishing, 2013</a:t>
            </a:r>
            <a:endParaRPr/>
          </a:p>
          <a:p>
            <a:pPr lvl="0">
              <a:defRPr/>
            </a:pPr>
            <a:r>
              <a:rPr lang="en-US"/>
              <a:t>SCHERZ, P.; MONK, S. Practical Electronics for Inventors. 3. ed. McGraw-Hill, 2013</a:t>
            </a:r>
            <a:endParaRPr/>
          </a:p>
          <a:p>
            <a:pPr lvl="0">
              <a:defRPr/>
            </a:pPr>
            <a:r>
              <a:rPr lang="en-US"/>
              <a:t>ASTRÖM, K.; MURRAY, R. Feedback Systems: An Introduction for Scientists and Engineers.  Princeton University Press, 2008</a:t>
            </a:r>
            <a:endParaRPr/>
          </a:p>
          <a:p>
            <a:pPr lvl="0">
              <a:defRPr/>
            </a:pPr>
            <a:r>
              <a:rPr lang="en-US"/>
              <a:t>THRUN, S.; BURGARD, W; FOX, D. Probabilistic Robotics. </a:t>
            </a:r>
            <a:r>
              <a:rPr lang="pt-BR"/>
              <a:t>MIT Press, 2006.</a:t>
            </a:r>
            <a:endParaRPr lang="en-US"/>
          </a:p>
          <a:p>
            <a:pPr lvl="0">
              <a:defRPr/>
            </a:pPr>
            <a:r>
              <a:rPr lang="pt-BR"/>
              <a:t>TENORTH, M.; BEETZ, M.  </a:t>
            </a:r>
            <a:r>
              <a:rPr lang="en-US"/>
              <a:t>Representations for robot knowledge in the KnowRob framework. </a:t>
            </a:r>
            <a:r>
              <a:rPr lang="pt-BR"/>
              <a:t>Artificial Intelligence, v. 247, p 151-169, 2017.  Disponível em &lt; http://www.sciencedirect.com/science/article/pii/S0004370215000843 &gt;, Acesso em 11 Ago 2018. </a:t>
            </a:r>
            <a:endParaRPr lang="en-US"/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Equipe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Ninjas</a:t>
            </a:r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Diego Pavan Soler</a:t>
              </a:r>
              <a:endParaRPr lang="pt-BR" sz="200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Arnaldo Alves</a:t>
              </a:r>
            </a:p>
            <a:p>
              <a:pPr algn="ctr"/>
              <a:r>
                <a:rPr lang="en-US" sz="2000" dirty="0"/>
                <a:t>Viana Junior</a:t>
              </a:r>
              <a:endParaRPr lang="pt-BR" sz="20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98F37FA-C003-9DE6-FADF-DC461DC447EF}"/>
              </a:ext>
            </a:extLst>
          </p:cNvPr>
          <p:cNvGrpSpPr/>
          <p:nvPr/>
        </p:nvGrpSpPr>
        <p:grpSpPr>
          <a:xfrm>
            <a:off x="4158899" y="1467723"/>
            <a:ext cx="1328800" cy="1728910"/>
            <a:chOff x="5807380" y="2566255"/>
            <a:chExt cx="1328800" cy="1728910"/>
          </a:xfrm>
        </p:grpSpPr>
        <p:pic>
          <p:nvPicPr>
            <p:cNvPr id="7" name="Imagem 6" descr="Mulher sorrindo posando para foto&#10;&#10;Descrição gerada automaticamente">
              <a:extLst>
                <a:ext uri="{FF2B5EF4-FFF2-40B4-BE49-F238E27FC236}">
                  <a16:creationId xmlns:a16="http://schemas.microsoft.com/office/drawing/2014/main" id="{AFCF0600-A523-C3A2-931C-C983F542F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7380" y="2566255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EE1117E-15F5-3253-C09C-DD1002CE8517}"/>
                </a:ext>
              </a:extLst>
            </p:cNvPr>
            <p:cNvSpPr txBox="1"/>
            <p:nvPr/>
          </p:nvSpPr>
          <p:spPr bwMode="auto">
            <a:xfrm>
              <a:off x="5873699" y="3895055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Licia</a:t>
              </a:r>
              <a:r>
                <a:rPr lang="en-US" sz="2000" dirty="0"/>
                <a:t> Lima</a:t>
              </a:r>
              <a:endParaRPr lang="pt-BR" sz="2000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5673843" y="146175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Rogério</a:t>
              </a:r>
              <a:r>
                <a:rPr lang="en-US" sz="2000" dirty="0"/>
                <a:t> Cuenca</a:t>
              </a:r>
              <a:endParaRPr lang="pt-BR" sz="2000" dirty="0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232BDC6-9235-5656-CD9A-39DA859C3CFE}"/>
              </a:ext>
            </a:extLst>
          </p:cNvPr>
          <p:cNvGrpSpPr/>
          <p:nvPr/>
        </p:nvGrpSpPr>
        <p:grpSpPr>
          <a:xfrm>
            <a:off x="595887" y="4378115"/>
            <a:ext cx="1329906" cy="2035557"/>
            <a:chOff x="3419872" y="4316643"/>
            <a:chExt cx="1329906" cy="2035557"/>
          </a:xfrm>
        </p:grpSpPr>
        <p:pic>
          <p:nvPicPr>
            <p:cNvPr id="8" name="Imagem 7" descr="Mulher de cabelo longo sorrindo&#10;&#10;Descrição gerada automaticamente">
              <a:extLst>
                <a:ext uri="{FF2B5EF4-FFF2-40B4-BE49-F238E27FC236}">
                  <a16:creationId xmlns:a16="http://schemas.microsoft.com/office/drawing/2014/main" id="{F372DFF7-B1C7-7A32-34D2-B7D7CD57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19872" y="4316643"/>
              <a:ext cx="1329906" cy="13299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C2A4FE8-5CB7-3B2D-F3E4-847E7B14E9CE}"/>
                </a:ext>
              </a:extLst>
            </p:cNvPr>
            <p:cNvSpPr txBox="1"/>
            <p:nvPr/>
          </p:nvSpPr>
          <p:spPr bwMode="auto">
            <a:xfrm>
              <a:off x="3564490" y="5644314"/>
              <a:ext cx="104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Ana </a:t>
              </a:r>
              <a:r>
                <a:rPr lang="en-US" sz="2000" dirty="0" err="1"/>
                <a:t>Laiz</a:t>
              </a:r>
              <a:endParaRPr lang="en-US" sz="2000" dirty="0"/>
            </a:p>
            <a:p>
              <a:pPr algn="ctr"/>
              <a:r>
                <a:rPr lang="en-US" sz="2000" dirty="0"/>
                <a:t>Farias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en-US"/>
              <a:t>O que eu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1263617209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Design do </a:t>
            </a:r>
            <a:r>
              <a:rPr lang="en-US" sz="2400" dirty="0" err="1"/>
              <a:t>mecanismo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Controle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Eletrônica</a:t>
            </a:r>
            <a:r>
              <a:rPr lang="en-US" sz="2400" dirty="0"/>
              <a:t> </a:t>
            </a:r>
            <a:r>
              <a:rPr lang="en-US" sz="2400" dirty="0" err="1"/>
              <a:t>embarcada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/>
              <a:t>Redes, </a:t>
            </a:r>
            <a:r>
              <a:rPr lang="en-US" sz="2400" dirty="0" err="1"/>
              <a:t>processadores</a:t>
            </a:r>
            <a:r>
              <a:rPr lang="en-US" sz="2400" dirty="0"/>
              <a:t>, </a:t>
            </a:r>
            <a:r>
              <a:rPr lang="en-US" sz="2400" dirty="0" err="1"/>
              <a:t>sensores</a:t>
            </a:r>
            <a:endParaRPr lang="en-US" sz="2400" dirty="0"/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Planejamento</a:t>
            </a:r>
            <a:r>
              <a:rPr lang="en-US" sz="2400" dirty="0"/>
              <a:t> / </a:t>
            </a:r>
            <a:r>
              <a:rPr lang="en-US" sz="2400" dirty="0" err="1"/>
              <a:t>seleção</a:t>
            </a:r>
            <a:r>
              <a:rPr lang="en-US" sz="2400" dirty="0"/>
              <a:t> de ações</a:t>
            </a:r>
          </a:p>
          <a:p>
            <a:pPr marL="438079" indent="-438079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 dirty="0" err="1"/>
              <a:t>Visão</a:t>
            </a:r>
            <a:endParaRPr lang="en-US" sz="2400" dirty="0"/>
          </a:p>
          <a:p>
            <a:pPr>
              <a:defRPr/>
            </a:pPr>
            <a:endParaRPr lang="en-US" dirty="0"/>
          </a:p>
        </p:txBody>
      </p:sp>
      <p:sp>
        <p:nvSpPr>
          <p:cNvPr id="1356317789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785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98899965" name="Espaço Reservado para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pic>
        <p:nvPicPr>
          <p:cNvPr id="195141510" name="Imagem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52479"/>
            <a:ext cx="9144000" cy="6753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1499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Facetas da robótica</a:t>
            </a:r>
          </a:p>
        </p:txBody>
      </p:sp>
      <p:sp>
        <p:nvSpPr>
          <p:cNvPr id="204197776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7132107" cy="3797299"/>
          </a:xfrm>
        </p:spPr>
        <p:txBody>
          <a:bodyPr>
            <a:normAutofit/>
          </a:bodyPr>
          <a:lstStyle/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Design do mecanismo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Controle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Eletrônica embarcada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Redes, processadores, sensores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Planejamento / seleção de ações</a:t>
            </a:r>
          </a:p>
          <a:p>
            <a:pPr marL="438080" indent="-438080">
              <a:lnSpc>
                <a:spcPct val="150000"/>
              </a:lnSpc>
              <a:buFont typeface="Arial"/>
              <a:buChar char="•"/>
              <a:defRPr/>
            </a:pPr>
            <a:r>
              <a:rPr lang="en-US" sz="2400"/>
              <a:t>Visão</a:t>
            </a:r>
          </a:p>
          <a:p>
            <a:pPr>
              <a:defRPr/>
            </a:pPr>
            <a:endParaRPr lang="en-US"/>
          </a:p>
        </p:txBody>
      </p:sp>
      <p:sp>
        <p:nvSpPr>
          <p:cNvPr id="940685623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06780047" name="Rectangle 4"/>
          <p:cNvSpPr/>
          <p:nvPr/>
        </p:nvSpPr>
        <p:spPr bwMode="auto">
          <a:xfrm>
            <a:off x="657224" y="3157036"/>
            <a:ext cx="5485974" cy="156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78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029841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9668" y="2166938"/>
            <a:ext cx="1733921" cy="1149025"/>
          </a:xfrm>
          <a:prstGeom prst="rect">
            <a:avLst/>
          </a:prstGeom>
        </p:spPr>
      </p:pic>
      <p:sp>
        <p:nvSpPr>
          <p:cNvPr id="1622400568" name="Title 1"/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en-US"/>
              <a:t>Oportunidades</a:t>
            </a:r>
          </a:p>
        </p:txBody>
      </p:sp>
      <p:sp>
        <p:nvSpPr>
          <p:cNvPr id="2109755952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defRPr/>
            </a:pPr>
            <a:endParaRPr/>
          </a:p>
        </p:txBody>
      </p:sp>
      <p:sp>
        <p:nvSpPr>
          <p:cNvPr id="106636863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13960854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7431" y="3875202"/>
            <a:ext cx="2635885" cy="1884726"/>
          </a:xfrm>
          <a:prstGeom prst="rect">
            <a:avLst/>
          </a:prstGeom>
        </p:spPr>
      </p:pic>
      <p:sp>
        <p:nvSpPr>
          <p:cNvPr id="854206799" name="Rectangle 7"/>
          <p:cNvSpPr/>
          <p:nvPr/>
        </p:nvSpPr>
        <p:spPr bwMode="auto">
          <a:xfrm>
            <a:off x="5737069" y="5759928"/>
            <a:ext cx="3308661" cy="6401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>
                <a:solidFill>
                  <a:srgbClr val="BBBBBB"/>
                </a:solidFill>
                <a:latin typeface="Roboto"/>
                <a:hlinkClick r:id="rId4" tooltip="https://youtu.be/R4IDa3EXvMc?t=38"/>
              </a:rPr>
              <a:t>https://youtu.be/R4IDa3EXvMc</a:t>
            </a:r>
            <a:endParaRPr lang="en-US">
              <a:solidFill>
                <a:srgbClr val="BBBBBB"/>
              </a:solidFill>
              <a:latin typeface="Roboto"/>
            </a:endParaRPr>
          </a:p>
          <a:p>
            <a:pPr>
              <a:defRPr/>
            </a:pPr>
            <a:endParaRPr lang="en-US"/>
          </a:p>
        </p:txBody>
      </p:sp>
      <p:pic>
        <p:nvPicPr>
          <p:cNvPr id="450271065" name="Content Placeholder 4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626521" y="3875202"/>
            <a:ext cx="4371234" cy="2340852"/>
          </a:xfrm>
          <a:prstGeom prst="rect">
            <a:avLst/>
          </a:prstGeom>
        </p:spPr>
      </p:pic>
      <p:sp>
        <p:nvSpPr>
          <p:cNvPr id="2071632964" name="CaixaDeTexto 2071632963"/>
          <p:cNvSpPr txBox="1"/>
          <p:nvPr/>
        </p:nvSpPr>
        <p:spPr bwMode="auto">
          <a:xfrm>
            <a:off x="490578" y="6319172"/>
            <a:ext cx="464455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u="sng">
                <a:hlinkClick r:id="rId6" tooltip="https://www.youtube.com/watch?list=PL6wMum5UsYvYpbhQALOcbhzXYTt3qnzqA&amp;time_continue=75&amp;v=VgJGT0nId98&amp;feature=emb_title"/>
              </a:rPr>
              <a:t>DARPA Subterrean Challenge </a:t>
            </a:r>
            <a:endParaRPr lang="en-US"/>
          </a:p>
        </p:txBody>
      </p:sp>
      <p:grpSp>
        <p:nvGrpSpPr>
          <p:cNvPr id="1257095616" name="Agrupar 1257095615"/>
          <p:cNvGrpSpPr/>
          <p:nvPr/>
        </p:nvGrpSpPr>
        <p:grpSpPr bwMode="auto">
          <a:xfrm>
            <a:off x="5314185" y="1224917"/>
            <a:ext cx="3179131" cy="2267953"/>
            <a:chOff x="0" y="0"/>
            <a:chExt cx="3179131" cy="2267953"/>
          </a:xfrm>
        </p:grpSpPr>
        <p:pic>
          <p:nvPicPr>
            <p:cNvPr id="1789145144" name="Picture 2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605510209" name="CaixaDeTexto 605510208"/>
            <p:cNvSpPr txBox="1"/>
            <p:nvPr/>
          </p:nvSpPr>
          <p:spPr bwMode="auto">
            <a:xfrm>
              <a:off x="0" y="1902157"/>
              <a:ext cx="3179131" cy="36579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en-US" u="sng">
                  <a:hlinkClick r:id="rId8" tooltip="https://www.eenewseurope.com/news/uv-laden-disinfection-robots-clean-hospitals"/>
                </a:rPr>
                <a:t>Robôs desinfectionam hospitais</a:t>
              </a:r>
              <a:endParaRPr lang="en-US"/>
            </a:p>
          </p:txBody>
        </p:sp>
      </p:grpSp>
      <p:pic>
        <p:nvPicPr>
          <p:cNvPr id="521199030" name="Imagem 521199029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179253" y="1330295"/>
            <a:ext cx="3194818" cy="1673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824</Words>
  <Application>Microsoft Office PowerPoint</Application>
  <DocSecurity>0</DocSecurity>
  <PresentationFormat>Apresentação na tela (4:3)</PresentationFormat>
  <Paragraphs>170</Paragraphs>
  <Slides>23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Roboto</vt:lpstr>
      <vt:lpstr>Verdana</vt:lpstr>
      <vt:lpstr>Personalizar design</vt:lpstr>
      <vt:lpstr>Apresentação do PowerPoint</vt:lpstr>
      <vt:lpstr>Rotina semanal</vt:lpstr>
      <vt:lpstr>Equipe      Ninjas</vt:lpstr>
      <vt:lpstr>O que eu preciso para montar um carro autônomo?</vt:lpstr>
      <vt:lpstr>Facetas da robótica</vt:lpstr>
      <vt:lpstr>Apresentação do PowerPoint</vt:lpstr>
      <vt:lpstr>Facetas da robótica</vt:lpstr>
      <vt:lpstr>Oportunidades</vt:lpstr>
      <vt:lpstr>O que os robôs fazem</vt:lpstr>
      <vt:lpstr>Atividade: Comportamento autônomo</vt:lpstr>
      <vt:lpstr>Visão geral do semestre</vt:lpstr>
      <vt:lpstr>Visão geral do semestre</vt:lpstr>
      <vt:lpstr>Papel de Robótica no curso</vt:lpstr>
      <vt:lpstr>Atividades</vt:lpstr>
      <vt:lpstr>Avaliações</vt:lpstr>
      <vt:lpstr>APS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Soler</cp:lastModifiedBy>
  <cp:revision>336</cp:revision>
  <dcterms:created xsi:type="dcterms:W3CDTF">2014-04-17T20:05:08Z</dcterms:created>
  <dcterms:modified xsi:type="dcterms:W3CDTF">2023-08-06T21:52:04Z</dcterms:modified>
  <cp:category/>
  <dc:identifier/>
  <cp:contentStatus/>
  <dc:language/>
  <cp:version/>
</cp:coreProperties>
</file>